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3" r:id="rId3"/>
    <p:sldId id="257" r:id="rId4"/>
    <p:sldId id="258" r:id="rId5"/>
    <p:sldId id="260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  <p:clrMru>
    <a:srgbClr val="206B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63" autoAdjust="0"/>
  </p:normalViewPr>
  <p:slideViewPr>
    <p:cSldViewPr>
      <p:cViewPr varScale="1">
        <p:scale>
          <a:sx n="68" d="100"/>
          <a:sy n="68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568952" cy="2304256"/>
          </a:xfrm>
        </p:spPr>
        <p:txBody>
          <a:bodyPr/>
          <a:lstStyle/>
          <a:p>
            <a:pPr algn="r"/>
            <a:r>
              <a:rPr lang="ru-RU" dirty="0" smtClean="0"/>
              <a:t>      </a:t>
            </a:r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выполнила </a:t>
            </a:r>
          </a:p>
          <a:p>
            <a:pPr algn="r"/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  <a:r>
              <a:rPr lang="en-US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категории </a:t>
            </a:r>
          </a:p>
          <a:p>
            <a:pPr algn="r"/>
            <a:r>
              <a:rPr lang="ru-RU" sz="2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№2</a:t>
            </a:r>
          </a:p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1112" y="3284984"/>
            <a:ext cx="76693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ln w="11430"/>
              <a:solidFill>
                <a:srgbClr val="206B1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3200" b="1" i="1" dirty="0" smtClean="0">
              <a:ln w="11430"/>
              <a:solidFill>
                <a:srgbClr val="206B1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sz="3200" b="1" i="1" dirty="0" smtClean="0">
                <a:ln w="11430"/>
                <a:solidFill>
                  <a:srgbClr val="206B1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БОНДАРЕНКО Э. И.</a:t>
            </a:r>
            <a:endParaRPr lang="ru-RU" sz="3200" b="1" i="1" dirty="0">
              <a:ln w="11430"/>
              <a:solidFill>
                <a:srgbClr val="206B1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9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Управление   образования    Администрации 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Орджоникидзевского   района  г.  Екатеринбурга</a:t>
            </a: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7"/>
            <a:ext cx="8496944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rgbClr val="206B1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педагогического опыта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 районных  педагогических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чтениях 2011 г.</a:t>
            </a:r>
          </a:p>
          <a:p>
            <a:pPr algn="ctr"/>
            <a:endParaRPr lang="en-US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9033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  <a:r>
              <a:rPr lang="ru-RU" sz="20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Преемственность детского сада и школы в обеспечении самореализации ребёнка средствами художественно-эстетической деятельности</a:t>
            </a:r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2656"/>
            <a:ext cx="8676456" cy="41764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Парциально в своей работе я использую программы по изобразительной деятельности которыми работают учителя рисования начальных классов в школе.(Программа для школ, гимназий, лицеев «Изобразительное искусство»,под редакцией  В.С. Кузина). Тем самым подводя умения наших выпускников на уровень первоклашек. </a:t>
            </a:r>
          </a:p>
          <a:p>
            <a:r>
              <a:rPr lang="ru-RU" sz="1800" b="1" dirty="0" smtClean="0"/>
              <a:t>Дети старшего дошкольного возраста участвуют в различных выставках, занимают призовые места и награждаются различными благодарными письмами и подарками. Что является большим стимулом для дальнейшего творчества. Участвуя в различных конкурсах и занимая призовые места уровень подготовленности к школе у наших воспитанников может конкурировать с младшими школьниками.  Дети подготовительной группы участвовали в районных и городских конкурсах.</a:t>
            </a:r>
          </a:p>
          <a:p>
            <a:endParaRPr lang="ru-RU" sz="1800" b="1" dirty="0"/>
          </a:p>
        </p:txBody>
      </p:sp>
      <p:pic>
        <p:nvPicPr>
          <p:cNvPr id="21506" name="Picture 2" descr="C:\Users\пп\Desktop\MC90023276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648072" cy="978300"/>
          </a:xfrm>
          <a:prstGeom prst="rect">
            <a:avLst/>
          </a:prstGeom>
          <a:noFill/>
        </p:spPr>
      </p:pic>
      <p:pic>
        <p:nvPicPr>
          <p:cNvPr id="1028" name="Picture 4" descr="C:\Users\пп\Desktop\ПЕДЧТ\фото\SCAN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3744416" cy="2602431"/>
          </a:xfrm>
          <a:prstGeom prst="rect">
            <a:avLst/>
          </a:prstGeom>
          <a:noFill/>
        </p:spPr>
      </p:pic>
      <p:pic>
        <p:nvPicPr>
          <p:cNvPr id="1026" name="Picture 2" descr="C:\Users\пп\Desktop\ПЕДЧТ\фото\SCAN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168352" cy="22986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96944" cy="2160240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 smtClean="0">
                <a:solidFill>
                  <a:srgbClr val="C00000"/>
                </a:solidFill>
              </a:rPr>
              <a:t>Галицкая Полина </a:t>
            </a:r>
            <a:r>
              <a:rPr lang="ru-RU" sz="2300" b="1" dirty="0" smtClean="0"/>
              <a:t>стала победителем  конкурса детского творчества "Моя мама - лучшая на свете!"проводимого В библиотеке главы города. </a:t>
            </a:r>
          </a:p>
          <a:p>
            <a:r>
              <a:rPr lang="ru-RU" sz="2300" b="1" i="1" dirty="0" smtClean="0">
                <a:solidFill>
                  <a:srgbClr val="C00000"/>
                </a:solidFill>
              </a:rPr>
              <a:t>Шевчук Ксюша, Лапаева Алёна </a:t>
            </a:r>
            <a:r>
              <a:rPr lang="ru-RU" sz="2300" b="1" dirty="0" smtClean="0"/>
              <a:t>участвовали в конкурсе «Родники России». Который проходил в Детском экологическом центре. </a:t>
            </a:r>
          </a:p>
          <a:p>
            <a:pPr>
              <a:buNone/>
            </a:pPr>
            <a:r>
              <a:rPr lang="ru-RU" sz="2300" b="1" dirty="0" smtClean="0"/>
              <a:t>    Также наши воспитанники участвовали в конкурсе.</a:t>
            </a:r>
          </a:p>
          <a:p>
            <a:pPr>
              <a:buNone/>
            </a:pPr>
            <a:r>
              <a:rPr lang="ru-RU" sz="2300" b="1" dirty="0" smtClean="0"/>
              <a:t>   «Ёлочная игрушка 2010», «Космос», «Пожарная безопасность» и др.</a:t>
            </a:r>
          </a:p>
          <a:p>
            <a:pPr>
              <a:buNone/>
            </a:pPr>
            <a:r>
              <a:rPr lang="ru-RU" sz="2300" b="1" dirty="0" smtClean="0"/>
              <a:t> 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2892541" cy="37444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пп\Desktop\ПЕДЧТ\фото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1512168" cy="2387652"/>
          </a:xfrm>
          <a:prstGeom prst="rect">
            <a:avLst/>
          </a:prstGeom>
          <a:noFill/>
        </p:spPr>
      </p:pic>
      <p:pic>
        <p:nvPicPr>
          <p:cNvPr id="29699" name="Picture 3" descr="C:\Users\пп\Desktop\ПЕДЧТ\фото\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04864"/>
            <a:ext cx="1533874" cy="2060848"/>
          </a:xfrm>
          <a:prstGeom prst="rect">
            <a:avLst/>
          </a:prstGeom>
          <a:noFill/>
        </p:spPr>
      </p:pic>
      <p:pic>
        <p:nvPicPr>
          <p:cNvPr id="29701" name="Picture 5" descr="C:\Users\пп\Desktop\ПЕДЧТ\фото\IMG_4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244511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344816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 момент поступления в школу наши дети умеют:</a:t>
            </a:r>
          </a:p>
          <a:p>
            <a:r>
              <a:rPr lang="ru-RU" sz="1800" b="1" dirty="0" smtClean="0"/>
              <a:t>Создают индивидуальные и коллективные рисунки, декоративные, предметные и сюжетные композиции на темы окружающей жизни, литературных произведений. Используют разные материалы и способы создания изображения. </a:t>
            </a:r>
          </a:p>
          <a:p>
            <a:r>
              <a:rPr lang="ru-RU" sz="1800" b="1" i="1" dirty="0" smtClean="0"/>
              <a:t> </a:t>
            </a:r>
            <a:r>
              <a:rPr lang="ru-RU" sz="1800" b="1" dirty="0" smtClean="0"/>
              <a:t>Лепят различные предметы, передавая их форму, пропорции, позы и движения; </a:t>
            </a:r>
          </a:p>
          <a:p>
            <a:r>
              <a:rPr lang="ru-RU" sz="1800" b="1" dirty="0" smtClean="0"/>
              <a:t>Создают сюжетные композиции из 2-3 и более изображений. </a:t>
            </a:r>
          </a:p>
          <a:p>
            <a:r>
              <a:rPr lang="ru-RU" sz="1800" b="1" dirty="0" smtClean="0"/>
              <a:t>Выполняют декоративные композиции способами </a:t>
            </a:r>
            <a:r>
              <a:rPr lang="ru-RU" sz="1800" b="1" dirty="0" err="1" smtClean="0"/>
              <a:t>налепа</a:t>
            </a:r>
            <a:r>
              <a:rPr lang="ru-RU" sz="1800" b="1" dirty="0" smtClean="0"/>
              <a:t> и рельефа. Расписывают вылепленные изделия по мотивам народного искусства. </a:t>
            </a:r>
          </a:p>
          <a:p>
            <a:r>
              <a:rPr lang="ru-RU" sz="1800" b="1" dirty="0" smtClean="0"/>
              <a:t>Создают изображения различных предметов, используя бумагу разной фактуры и способы вырезания и обрывания. Создают сюжетные и декоративные композиции.</a:t>
            </a:r>
          </a:p>
          <a:p>
            <a:pPr>
              <a:buNone/>
            </a:pPr>
            <a:r>
              <a:rPr lang="ru-RU" sz="1800" b="1" dirty="0" smtClean="0"/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Тем самым обучение проходит успешно и наши выпускники готовы к обучению в школе.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Users\пп\Desktop\MC90028753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117476" cy="160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136904" cy="61206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презентации использованы рисунки и поделки детей старшего дошкольного возраста:</a:t>
            </a:r>
          </a:p>
          <a:p>
            <a:r>
              <a:rPr lang="ru-RU" b="1" i="1" dirty="0" smtClean="0"/>
              <a:t>Галицкой Полины.                           </a:t>
            </a:r>
          </a:p>
          <a:p>
            <a:r>
              <a:rPr lang="ru-RU" b="1" i="1" dirty="0" err="1" smtClean="0"/>
              <a:t>Лапаевой</a:t>
            </a:r>
            <a:r>
              <a:rPr lang="ru-RU" b="1" i="1" dirty="0" smtClean="0"/>
              <a:t> Алёны.              </a:t>
            </a:r>
          </a:p>
          <a:p>
            <a:r>
              <a:rPr lang="ru-RU" b="1" i="1" dirty="0" smtClean="0"/>
              <a:t>Шевчук Ксении.               </a:t>
            </a:r>
          </a:p>
          <a:p>
            <a:r>
              <a:rPr lang="ru-RU" b="1" i="1" dirty="0" smtClean="0"/>
              <a:t>Козлова Семёна.</a:t>
            </a:r>
          </a:p>
          <a:p>
            <a:r>
              <a:rPr lang="ru-RU" b="1" i="1" dirty="0" smtClean="0"/>
              <a:t>Жданова Егора.</a:t>
            </a:r>
          </a:p>
          <a:p>
            <a:r>
              <a:rPr lang="ru-RU" b="1" i="1" dirty="0" smtClean="0"/>
              <a:t>Басовой Вали</a:t>
            </a:r>
          </a:p>
          <a:p>
            <a:r>
              <a:rPr lang="ru-RU" b="1" i="1" dirty="0" smtClean="0"/>
              <a:t>Упорова Никиты</a:t>
            </a:r>
          </a:p>
          <a:p>
            <a:r>
              <a:rPr lang="ru-RU" b="1" i="1" dirty="0" err="1" smtClean="0"/>
              <a:t>Павлюк</a:t>
            </a:r>
            <a:r>
              <a:rPr lang="ru-RU" b="1" i="1" dirty="0" smtClean="0"/>
              <a:t> Насти.</a:t>
            </a:r>
          </a:p>
          <a:p>
            <a:r>
              <a:rPr lang="ru-RU" b="1" i="1" dirty="0" err="1" smtClean="0"/>
              <a:t>Угланова</a:t>
            </a:r>
            <a:r>
              <a:rPr lang="ru-RU" b="1" i="1" dirty="0" smtClean="0"/>
              <a:t> Данила</a:t>
            </a:r>
          </a:p>
          <a:p>
            <a:r>
              <a:rPr lang="ru-RU" b="1" i="1" dirty="0" err="1" smtClean="0"/>
              <a:t>Ерёмкина</a:t>
            </a:r>
            <a:r>
              <a:rPr lang="ru-RU" b="1" i="1" dirty="0" smtClean="0"/>
              <a:t> Игоря.</a:t>
            </a:r>
          </a:p>
          <a:p>
            <a:r>
              <a:rPr lang="ru-RU" b="1" i="1" dirty="0" err="1" smtClean="0"/>
              <a:t>Дробининой</a:t>
            </a:r>
            <a:r>
              <a:rPr lang="ru-RU" b="1" i="1" dirty="0" smtClean="0"/>
              <a:t> Марины и </a:t>
            </a:r>
            <a:r>
              <a:rPr lang="ru-RU" b="1" i="1" dirty="0" err="1" smtClean="0"/>
              <a:t>др</a:t>
            </a:r>
            <a:r>
              <a:rPr lang="ru-RU" b="1" i="1" dirty="0" smtClean="0"/>
              <a:t> воспитанников МБДОУ №2.</a:t>
            </a:r>
          </a:p>
          <a:p>
            <a:endParaRPr lang="ru-RU" i="1" dirty="0"/>
          </a:p>
        </p:txBody>
      </p:sp>
      <p:pic>
        <p:nvPicPr>
          <p:cNvPr id="7" name="Picture 2" descr="C:\Users\пп\Desktop\ПЕДЧТ\фото\hudojnik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239" y="1340768"/>
            <a:ext cx="3360373" cy="2520280"/>
          </a:xfrm>
          <a:prstGeom prst="rect">
            <a:avLst/>
          </a:prstGeom>
          <a:noFill/>
        </p:spPr>
      </p:pic>
      <p:pic>
        <p:nvPicPr>
          <p:cNvPr id="2054" name="Picture 6" descr="C:\Users\пп\Desktop\ПЕДЧТ\фото\e68a565fbc45e52fd6425643a752ebeb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2160240" cy="2690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6693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мгновении видеть вечность,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Огромный мир - в зерне песка,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единой горсти - бесконечность</a:t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небо - в чашечке цветка.</a:t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Уильям Блейк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1800" b="1" dirty="0" smtClean="0"/>
              <a:t>Подготовка детей к школе – одна из актуальных проблем российского образования. Учитывая то, что одних детей готовят в детском саду, других – в учреждениях дополнительного образования, а третьих – в семье, в школу они приходят с разным уровнем знаний. Главной задачей образовательного процесса нашего дошкольного учреждения является обеспечение полноценного развития детей с туберкулёзной интоксикацией, имеющих сниженную умственную и физическую активность, неустойчивое внимание и память на фоне приёма противотуберкулёзных препаратов, находящихся в условиях кратковременного пребывания в детском саду.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1" descr="C:\Users\пп\Desktop\кар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800200" cy="1549796"/>
          </a:xfrm>
          <a:prstGeom prst="rect">
            <a:avLst/>
          </a:prstGeom>
          <a:noFill/>
        </p:spPr>
      </p:pic>
      <p:pic>
        <p:nvPicPr>
          <p:cNvPr id="27652" name="Picture 4" descr="G:\100_FUJI\DSCF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1128"/>
            <a:ext cx="2736304" cy="2052228"/>
          </a:xfrm>
          <a:prstGeom prst="rect">
            <a:avLst/>
          </a:prstGeom>
          <a:noFill/>
        </p:spPr>
      </p:pic>
      <p:pic>
        <p:nvPicPr>
          <p:cNvPr id="27653" name="Picture 5" descr="G:\100_FUJI\DSCF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1728192" cy="2304256"/>
          </a:xfrm>
          <a:prstGeom prst="rect">
            <a:avLst/>
          </a:prstGeom>
          <a:noFill/>
        </p:spPr>
      </p:pic>
      <p:pic>
        <p:nvPicPr>
          <p:cNvPr id="9" name="Picture 2" descr="C:\Users\пп\Desktop\ПЕДЧТ\фото\e68a565fbc45e52fd6425643a752ebeb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5044" y="4725144"/>
            <a:ext cx="1503040" cy="1872208"/>
          </a:xfrm>
          <a:prstGeom prst="rect">
            <a:avLst/>
          </a:prstGeom>
          <a:noFill/>
        </p:spPr>
      </p:pic>
      <p:pic>
        <p:nvPicPr>
          <p:cNvPr id="7" name="Picture 2" descr="C:\Users\пп\Desktop\ПЕДЧТ\фото\e68a565fbc45e52fd6425643a752ebeb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1503040" cy="1872208"/>
          </a:xfrm>
          <a:prstGeom prst="rect">
            <a:avLst/>
          </a:prstGeom>
          <a:noFill/>
        </p:spPr>
      </p:pic>
      <p:pic>
        <p:nvPicPr>
          <p:cNvPr id="8" name="Picture 2" descr="C:\Users\пп\Desktop\ПЕДЧТ\фото\e68a565fbc45e52fd6425643a752ebeb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44" y="4877544"/>
            <a:ext cx="1503040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Наблюдение за развитием художественных способностей детей проводится на момент поступления детей в ДОУ, в середине и конце учебного года, для того чтобы определить уровень освоения «Программы» и внести необходимую коррекцию при отклонении в развитии создана система планирования, включающая в себя комплекс тематических недель, где каждая неделя посвящена какой-либо теме, и весь учебный материал, имеющий отношение к ней, сконцентрирован в одной неделе. Содержание планирования опирается на сезонные изменения, календарные и народные праздники, знаменательные даты. Таким образом происходит равномерное распределение программного материала в течение недели и всего года.</a:t>
            </a:r>
          </a:p>
          <a:p>
            <a:endParaRPr lang="ru-RU" dirty="0"/>
          </a:p>
        </p:txBody>
      </p:sp>
      <p:pic>
        <p:nvPicPr>
          <p:cNvPr id="4" name="Picture 1" descr="C:\Users\пп\Desktop\ПЕДЧТ\ПУШКИН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6778">
            <a:off x="217384" y="3958373"/>
            <a:ext cx="2968061" cy="2226155"/>
          </a:xfrm>
          <a:prstGeom prst="rect">
            <a:avLst/>
          </a:prstGeom>
          <a:noFill/>
        </p:spPr>
      </p:pic>
      <p:pic>
        <p:nvPicPr>
          <p:cNvPr id="5" name="Picture 6" descr="C:\Users\пп\Desktop\ПЕДЧТ\фото\SCAN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8653">
            <a:off x="5877513" y="4137311"/>
            <a:ext cx="2987234" cy="2055751"/>
          </a:xfrm>
          <a:prstGeom prst="rect">
            <a:avLst/>
          </a:prstGeom>
          <a:noFill/>
        </p:spPr>
      </p:pic>
      <p:pic>
        <p:nvPicPr>
          <p:cNvPr id="6" name="Picture 3" descr="C:\Users\пп\Desktop\ПЕДЧТ\фото\SCAN0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429000"/>
            <a:ext cx="2228987" cy="32271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96944" cy="27363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Занятия проводятся по подгруппам (6-8 человек), имеют форму игр-занятий, а также интегрированных и комплексных  занятий. Структура  планирования    занятий обеспечивает перераспределение и чередование умственной и физической нагрузки, что способствует освоению учебного материала </a:t>
            </a:r>
            <a:r>
              <a:rPr lang="ru-RU" sz="1800" b="1" dirty="0" err="1" smtClean="0"/>
              <a:t>плано-мерно</a:t>
            </a:r>
            <a:r>
              <a:rPr lang="ru-RU" sz="1800" b="1" dirty="0" smtClean="0"/>
              <a:t>, непрерывно и непринужденно. Художественно-эстетическому развитию в планировании посвящено  пять недель. </a:t>
            </a:r>
          </a:p>
          <a:p>
            <a:pPr lvl="0"/>
            <a:r>
              <a:rPr lang="ru-RU" sz="1800" b="1" dirty="0" smtClean="0"/>
              <a:t>«Наш край – Урал», «Ситцевая улица», «Золотая осень» ,</a:t>
            </a:r>
          </a:p>
          <a:p>
            <a:pPr lvl="0"/>
            <a:r>
              <a:rPr lang="ru-RU" sz="1800" b="1" dirty="0" smtClean="0"/>
              <a:t>«Красота вокруг нас», «Мир искусства».</a:t>
            </a:r>
          </a:p>
          <a:p>
            <a:pPr lvl="0"/>
            <a:endParaRPr lang="ru-RU" sz="1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пп\Desktop\ПЕДЧТ\фото\06916d82c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592288" cy="1843405"/>
          </a:xfrm>
          <a:prstGeom prst="rect">
            <a:avLst/>
          </a:prstGeom>
          <a:noFill/>
        </p:spPr>
      </p:pic>
      <p:pic>
        <p:nvPicPr>
          <p:cNvPr id="3077" name="Picture 5" descr="C:\Users\пп\Desktop\ПЕДЧТ\фото\7f39561ce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48250"/>
            <a:ext cx="2641599" cy="1809750"/>
          </a:xfrm>
          <a:prstGeom prst="rect">
            <a:avLst/>
          </a:prstGeom>
          <a:noFill/>
        </p:spPr>
      </p:pic>
      <p:pic>
        <p:nvPicPr>
          <p:cNvPr id="3078" name="Picture 6" descr="C:\Users\пп\Desktop\ПЕДЧТ\фото\41074653_Vaz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1800200" cy="2494947"/>
          </a:xfrm>
          <a:prstGeom prst="rect">
            <a:avLst/>
          </a:prstGeom>
          <a:noFill/>
        </p:spPr>
      </p:pic>
      <p:pic>
        <p:nvPicPr>
          <p:cNvPr id="3081" name="Picture 9" descr="C:\Users\пп\Desktop\ПЕДЧТ\фото\7035757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3672">
            <a:off x="5536091" y="2771865"/>
            <a:ext cx="2735675" cy="2088232"/>
          </a:xfrm>
          <a:prstGeom prst="rect">
            <a:avLst/>
          </a:prstGeom>
          <a:noFill/>
        </p:spPr>
      </p:pic>
      <p:pic>
        <p:nvPicPr>
          <p:cNvPr id="3080" name="Picture 8" descr="C:\Users\пп\Desktop\ПЕДЧТ\фото\gallery08~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556377"/>
            <a:ext cx="2671688" cy="23016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332656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Название тем тематических недель соответствуют требованиям программы.  В конце каждой тематической недели проводятся итоговые мероприятия (праздники, развлечения, театральные представления).</a:t>
            </a:r>
          </a:p>
          <a:p>
            <a:r>
              <a:rPr lang="ru-RU" b="1" i="1" dirty="0" smtClean="0"/>
              <a:t>«Путешествие в страну </a:t>
            </a:r>
            <a:r>
              <a:rPr lang="ru-RU" b="1" i="1" dirty="0" err="1" smtClean="0"/>
              <a:t>Рисовандию</a:t>
            </a:r>
            <a:r>
              <a:rPr lang="ru-RU" b="1" i="1" dirty="0" smtClean="0"/>
              <a:t>»,«Наша родина Россия», «Праздник урожая с пугалом огородным»,«Разноцветная палитра»,«Необычные рисунки для кота </a:t>
            </a:r>
            <a:r>
              <a:rPr lang="ru-RU" b="1" i="1" dirty="0" err="1" smtClean="0"/>
              <a:t>Матроскина</a:t>
            </a:r>
            <a:r>
              <a:rPr lang="ru-RU" b="1" i="1" dirty="0" smtClean="0"/>
              <a:t>» ,«Волшебная страна – сказок А.С. Пушкина», «Широкая масленица», «Волшебное рождество», «Пасха красная» и др.</a:t>
            </a:r>
          </a:p>
          <a:p>
            <a:endParaRPr lang="ru-RU" b="1" dirty="0"/>
          </a:p>
        </p:txBody>
      </p:sp>
      <p:pic>
        <p:nvPicPr>
          <p:cNvPr id="1026" name="Picture 2" descr="C:\Users\пп\Desktop\ПЕДЧТ\фото\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024336" cy="2107485"/>
          </a:xfrm>
          <a:prstGeom prst="rect">
            <a:avLst/>
          </a:prstGeom>
          <a:noFill/>
        </p:spPr>
      </p:pic>
      <p:pic>
        <p:nvPicPr>
          <p:cNvPr id="1027" name="Picture 3" descr="C:\Users\пп\Desktop\ПЕДЧТ\фото\162252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81128"/>
            <a:ext cx="2971690" cy="2118390"/>
          </a:xfrm>
          <a:prstGeom prst="rect">
            <a:avLst/>
          </a:prstGeom>
          <a:noFill/>
        </p:spPr>
      </p:pic>
      <p:pic>
        <p:nvPicPr>
          <p:cNvPr id="3074" name="Picture 2" descr="C:\Users\пп\Desktop\ПЕДЧТ\фото\CIMG3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24944"/>
            <a:ext cx="4009995" cy="300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На итоговых мероприятиях происходит уточнение и закрепление знаний и умений детей, полученных в течение одной тематической недели, с элементами эмоциональной  разгрузки. В конце недели мы оформляем выставку поделок. </a:t>
            </a:r>
            <a:endParaRPr lang="ru-RU" sz="1800" b="1" i="1" dirty="0"/>
          </a:p>
        </p:txBody>
      </p:sp>
      <p:pic>
        <p:nvPicPr>
          <p:cNvPr id="25601" name="Picture 1" descr="C:\Users\пп\Desktop\ПЕДЧТ\фото\CIMG3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3168352" cy="2376264"/>
          </a:xfrm>
          <a:prstGeom prst="rect">
            <a:avLst/>
          </a:prstGeom>
          <a:noFill/>
        </p:spPr>
      </p:pic>
      <p:pic>
        <p:nvPicPr>
          <p:cNvPr id="25602" name="Picture 2" descr="C:\Users\пп\Desktop\ПЕДЧТ\фото\CIMG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03520" cy="2446668"/>
          </a:xfrm>
          <a:prstGeom prst="rect">
            <a:avLst/>
          </a:prstGeom>
          <a:noFill/>
        </p:spPr>
      </p:pic>
      <p:pic>
        <p:nvPicPr>
          <p:cNvPr id="25603" name="Picture 3" descr="C:\Users\пп\Desktop\ПЕДЧТ\ПУШКИН\IMG_4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384376" cy="2538453"/>
          </a:xfrm>
          <a:prstGeom prst="rect">
            <a:avLst/>
          </a:prstGeom>
          <a:noFill/>
        </p:spPr>
      </p:pic>
      <p:pic>
        <p:nvPicPr>
          <p:cNvPr id="25604" name="Picture 4" descr="C:\Users\пп\Desktop\ПЕДЧТ\ПУШКИН\IMG_4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3227632" cy="2420888"/>
          </a:xfrm>
          <a:prstGeom prst="rect">
            <a:avLst/>
          </a:prstGeom>
          <a:noFill/>
        </p:spPr>
      </p:pic>
      <p:pic>
        <p:nvPicPr>
          <p:cNvPr id="8" name="Picture 2" descr="C:\Users\пп\Desktop\ПЕДЧТ\фото\e68a565fbc45e52fd6425643a752ebeb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509120"/>
            <a:ext cx="1503040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1944216"/>
          </a:xfrm>
        </p:spPr>
        <p:txBody>
          <a:bodyPr/>
          <a:lstStyle/>
          <a:p>
            <a:r>
              <a:rPr lang="ru-RU" sz="1800" b="1" dirty="0" smtClean="0"/>
              <a:t>Для быстрой адаптации  детей на занятиях используются нетрадиционные техники изобразительной деятельности. Это способствует быстрому раскрепощению ребёнка, в условиях краткосрочного пребывания, и позволяет  наиболее ярко проявиться способностям и фантазии ребёнка. </a:t>
            </a:r>
          </a:p>
          <a:p>
            <a:endParaRPr lang="ru-RU" dirty="0"/>
          </a:p>
        </p:txBody>
      </p:sp>
      <p:pic>
        <p:nvPicPr>
          <p:cNvPr id="24579" name="Picture 3" descr="C:\Users\пп\Desktop\ПЕДЧТ\фото\gallery06~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539356" cy="3362076"/>
          </a:xfrm>
          <a:prstGeom prst="rect">
            <a:avLst/>
          </a:prstGeom>
          <a:noFill/>
        </p:spPr>
      </p:pic>
      <p:pic>
        <p:nvPicPr>
          <p:cNvPr id="24580" name="Picture 4" descr="C:\Users\пп\Desktop\ПЕДЧТ\фото\268787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3148262" cy="2358546"/>
          </a:xfrm>
          <a:prstGeom prst="rect">
            <a:avLst/>
          </a:prstGeom>
          <a:noFill/>
        </p:spPr>
      </p:pic>
      <p:pic>
        <p:nvPicPr>
          <p:cNvPr id="24581" name="Picture 5" descr="C:\Users\пп\Desktop\ПЕДЧТ\фото\9274398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431296" cy="2636912"/>
          </a:xfrm>
          <a:prstGeom prst="rect">
            <a:avLst/>
          </a:prstGeom>
          <a:noFill/>
        </p:spPr>
      </p:pic>
      <p:pic>
        <p:nvPicPr>
          <p:cNvPr id="24582" name="Picture 6" descr="C:\Users\пп\Desktop\ПЕДЧТ\фото\3254550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2066845" cy="1576104"/>
          </a:xfrm>
          <a:prstGeom prst="rect">
            <a:avLst/>
          </a:prstGeom>
          <a:noFill/>
        </p:spPr>
      </p:pic>
      <p:pic>
        <p:nvPicPr>
          <p:cNvPr id="24583" name="Picture 7" descr="C:\Users\пп\Desktop\MC90028753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772816"/>
            <a:ext cx="1440160" cy="2067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3024336"/>
          </a:xfrm>
        </p:spPr>
        <p:txBody>
          <a:bodyPr/>
          <a:lstStyle/>
          <a:p>
            <a:r>
              <a:rPr lang="ru-RU" sz="1800" b="1" dirty="0" smtClean="0"/>
              <a:t>В наше время происходит интенсивное изменение окружающей жизни, активное проникновение научно-технического прогресса во все сферы деятельности.  В школе дети активно вливаясь в </a:t>
            </a:r>
            <a:r>
              <a:rPr lang="ru-RU" sz="1800" b="1" dirty="0" err="1" smtClean="0"/>
              <a:t>педроцесс</a:t>
            </a:r>
            <a:r>
              <a:rPr lang="ru-RU" sz="1800" b="1" dirty="0" smtClean="0"/>
              <a:t>, осваивают новые  инновационные технологии обучения.  Одним из таких методов – является метод проектов.   В нашем ДОУ оборудована компьютерная комната, где педагоги занимаются индивидуально с детьми начиная с 5 лет.  В электронном варианте мы изучаем цвета, раскрашиваем картинки, создаём свои композиции.                                                            </a:t>
            </a:r>
          </a:p>
          <a:p>
            <a:endParaRPr lang="ru-RU" dirty="0"/>
          </a:p>
        </p:txBody>
      </p:sp>
      <p:pic>
        <p:nvPicPr>
          <p:cNvPr id="23553" name="Picture 1" descr="C:\Users\пп\Desktop\ПЕДЧТ\мои грамоты\SCAN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529961" cy="3487143"/>
          </a:xfrm>
          <a:prstGeom prst="rect">
            <a:avLst/>
          </a:prstGeom>
          <a:noFill/>
        </p:spPr>
      </p:pic>
      <p:pic>
        <p:nvPicPr>
          <p:cNvPr id="23554" name="Picture 2" descr="C:\Users\пп\Desktop\ПЕДЧТ\мои грамоты\SCAN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2384589" cy="3286772"/>
          </a:xfrm>
          <a:prstGeom prst="rect">
            <a:avLst/>
          </a:prstGeom>
          <a:noFill/>
        </p:spPr>
      </p:pic>
      <p:pic>
        <p:nvPicPr>
          <p:cNvPr id="23555" name="Picture 3" descr="C:\Users\пп\Desktop\ПЕДЧТ\мои грамоты\SCAN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2448272" cy="3233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3888432"/>
          </a:xfrm>
        </p:spPr>
        <p:txBody>
          <a:bodyPr>
            <a:normAutofit/>
          </a:bodyPr>
          <a:lstStyle/>
          <a:p>
            <a:r>
              <a:rPr lang="ru-RU" sz="1900" b="1" dirty="0" smtClean="0"/>
              <a:t>Для того чтобы дети были в курсе всех инновационных  технологий использованных в школе педагоги  ДОУ стали активно использовать  проектную деятельность.                                                                                    Проектная деятельность неразрывно связана с творческой деятельностью. Используя проекты на занятиях изобразительного искусства, я знакомлю детей с шедеврами мировой живописи, с великими музеями мира, с декоративно-прикладным искусством. </a:t>
            </a:r>
          </a:p>
          <a:p>
            <a:pPr>
              <a:buNone/>
            </a:pPr>
            <a:r>
              <a:rPr lang="ru-RU" sz="1900" b="1" dirty="0" smtClean="0"/>
              <a:t>   Совместно с детьми мы разработали и оформили проекты .</a:t>
            </a:r>
          </a:p>
          <a:p>
            <a:r>
              <a:rPr lang="ru-RU" sz="1900" b="1" dirty="0" smtClean="0"/>
              <a:t>посвященный творчеству А.С.Пушкина.</a:t>
            </a:r>
          </a:p>
          <a:p>
            <a:r>
              <a:rPr lang="ru-RU" sz="1900" b="1" dirty="0" smtClean="0"/>
              <a:t>посвященный нашему городу Екатеринбургу .</a:t>
            </a:r>
          </a:p>
          <a:p>
            <a:r>
              <a:rPr lang="ru-RU" sz="1900" b="1" dirty="0" smtClean="0"/>
              <a:t>«Моей мамочки портрет».</a:t>
            </a:r>
          </a:p>
          <a:p>
            <a:endParaRPr lang="ru-RU" dirty="0"/>
          </a:p>
        </p:txBody>
      </p:sp>
      <p:pic>
        <p:nvPicPr>
          <p:cNvPr id="22530" name="Picture 2" descr="C:\Users\пп\Desktop\ПЕДЧТ\фото\IMG_3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140968"/>
            <a:ext cx="2368709" cy="3312368"/>
          </a:xfrm>
          <a:prstGeom prst="rect">
            <a:avLst/>
          </a:prstGeom>
          <a:noFill/>
        </p:spPr>
      </p:pic>
      <p:pic>
        <p:nvPicPr>
          <p:cNvPr id="22531" name="Picture 3" descr="C:\Users\пп\Desktop\ПЕДЧТ\фото\b39530ff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175050" cy="2616799"/>
          </a:xfrm>
          <a:prstGeom prst="rect">
            <a:avLst/>
          </a:prstGeom>
          <a:noFill/>
        </p:spPr>
      </p:pic>
      <p:pic>
        <p:nvPicPr>
          <p:cNvPr id="9" name="Picture 19" descr="Фото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831799" cy="1988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434</TotalTime>
  <Words>855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</dc:creator>
  <cp:lastModifiedBy>пп</cp:lastModifiedBy>
  <cp:revision>55</cp:revision>
  <dcterms:created xsi:type="dcterms:W3CDTF">2011-05-24T17:47:27Z</dcterms:created>
  <dcterms:modified xsi:type="dcterms:W3CDTF">2011-09-17T18:25:04Z</dcterms:modified>
</cp:coreProperties>
</file>